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1" r:id="rId6"/>
    <p:sldId id="262" r:id="rId7"/>
    <p:sldId id="296" r:id="rId8"/>
    <p:sldId id="266" r:id="rId9"/>
    <p:sldId id="263" r:id="rId10"/>
    <p:sldId id="282" r:id="rId11"/>
    <p:sldId id="264" r:id="rId12"/>
    <p:sldId id="284" r:id="rId13"/>
    <p:sldId id="288" r:id="rId14"/>
    <p:sldId id="285" r:id="rId15"/>
    <p:sldId id="286" r:id="rId16"/>
    <p:sldId id="287" r:id="rId17"/>
    <p:sldId id="265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94" r:id="rId27"/>
    <p:sldId id="289" r:id="rId28"/>
    <p:sldId id="295" r:id="rId29"/>
    <p:sldId id="290" r:id="rId30"/>
    <p:sldId id="291" r:id="rId31"/>
    <p:sldId id="292" r:id="rId32"/>
    <p:sldId id="293" r:id="rId33"/>
    <p:sldId id="281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436FB-17B6-45BB-ACCC-13F5346E595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3EFC3-0EE7-408C-9DD9-1B254C213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1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3EFC3-0EE7-408C-9DD9-1B254C213F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8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Зарождение МОБ. Василий Федорович Зуев и его роль в развитие МОБ. Создание первого школьного учебника по биологии.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Василий Фёдорович Зуев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816424" cy="5326871"/>
          </a:xfrm>
        </p:spPr>
      </p:pic>
      <p:sp>
        <p:nvSpPr>
          <p:cNvPr id="5" name="Прямоугольник 4"/>
          <p:cNvSpPr/>
          <p:nvPr/>
        </p:nvSpPr>
        <p:spPr>
          <a:xfrm>
            <a:off x="4932040" y="1196752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Василий Федорович Зуев родился в 1752 году в семье крестьян в Тверской губернии. Его отец был солдатом Семеновского полка, дети военнослужащих пользовались некоторыми льготами, в частности имели возможность обучаться в академической гимназии и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val="27496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844824"/>
            <a:ext cx="5050904" cy="47811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сын солдата Семеновского полка. Как сын гвардейца он попал в академическую гимназию, но настоящей школой для молодого Зуева была командировка за границу, где он пробыл 5лет (1774 - 1779), слушая лекции в Лейденском и Страсбургском университетах. Дольше он пробыл с Страсбурге, занимаясь естественными науками, посещая лаборатории и анатомический театр и попутно изучая французский язык. Вернувшись в Россию, Зуев написал диссертацию о метаморфозе у насекомых и был удостоен звания адъюнкта Академии.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Федорович Зуев</a:t>
            </a:r>
            <a:br>
              <a:rPr lang="ru-RU" dirty="0" smtClean="0"/>
            </a:br>
            <a:r>
              <a:rPr lang="ru-RU" dirty="0" smtClean="0"/>
              <a:t>(1754 - 1794)</a:t>
            </a:r>
            <a:endParaRPr lang="ru-RU" dirty="0"/>
          </a:p>
        </p:txBody>
      </p:sp>
      <p:pic>
        <p:nvPicPr>
          <p:cNvPr id="3074" name="Picture 2" descr="http://similarpersons.com/media/upload/images/thumbnails/64429-jeleznov-niko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199212" cy="37324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8680"/>
            <a:ext cx="5937513" cy="5112568"/>
          </a:xfrm>
        </p:spPr>
      </p:pic>
      <p:sp>
        <p:nvSpPr>
          <p:cNvPr id="5" name="Прямоугольник 4"/>
          <p:cNvSpPr/>
          <p:nvPr/>
        </p:nvSpPr>
        <p:spPr>
          <a:xfrm>
            <a:off x="6300192" y="1124744"/>
            <a:ext cx="2160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Книга вышла в свет в январе 1786 года под названием «Начертание естественной истории, изданное для народных училищ Российской империи». </a:t>
            </a:r>
          </a:p>
        </p:txBody>
      </p:sp>
    </p:spTree>
    <p:extLst>
      <p:ext uri="{BB962C8B-B14F-4D97-AF65-F5344CB8AC3E}">
        <p14:creationId xmlns:p14="http://schemas.microsoft.com/office/powerpoint/2010/main" val="25419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состоял из 2-х частей и делился на три отдела:  «Ископаемое царство» (неживая природа),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Прозябаемое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царство» (ботаника), «Животное царство» (зоология).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Начертание естественной истории для главных училищ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высочайшего Высочества Императрицы Екатерины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8" y="260350"/>
            <a:ext cx="7821084" cy="5865813"/>
          </a:xfrm>
        </p:spPr>
      </p:pic>
    </p:spTree>
    <p:extLst>
      <p:ext uri="{BB962C8B-B14F-4D97-AF65-F5344CB8AC3E}">
        <p14:creationId xmlns:p14="http://schemas.microsoft.com/office/powerpoint/2010/main" val="114384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8" y="260350"/>
            <a:ext cx="7821084" cy="5865813"/>
          </a:xfrm>
        </p:spPr>
      </p:pic>
    </p:spTree>
    <p:extLst>
      <p:ext uri="{BB962C8B-B14F-4D97-AF65-F5344CB8AC3E}">
        <p14:creationId xmlns:p14="http://schemas.microsoft.com/office/powerpoint/2010/main" val="379774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8" y="260350"/>
            <a:ext cx="7821084" cy="5865813"/>
          </a:xfrm>
        </p:spPr>
      </p:pic>
    </p:spTree>
    <p:extLst>
      <p:ext uri="{BB962C8B-B14F-4D97-AF65-F5344CB8AC3E}">
        <p14:creationId xmlns:p14="http://schemas.microsoft.com/office/powerpoint/2010/main" val="61667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my-shop.ru/product/2/126/125744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476994" cy="633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1786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Первый учебник естествознания и начало истории методики преподавания биологии.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Ф. Зуев решал методические задачи преподавания впервые вводимого предмета: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отбор учебного содержания;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его структура;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стиль изложения.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явился одновременно и первой программой по естествознанию в школе, и первым методическим пособием.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Ф. Зуев пишет: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«При обсуждении какой-либо вещи учитель показывает ее в натуре или, по крайней мере, на картине, почему при каждом народной училище в сем классе нужно стараться иметь таковых собрание, которые в натуре, которые в рисунках».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Зарождение МОБ;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В. Ф. Зуев и его роль в развитие МОБ;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Первый учебник по биологии.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Зуевым был издан зоологический атлас «Фигуры по естественной истории», составленный из 57 отдельных таблиц на плотной бумаге форматом в ½ печатного листа.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24328" y="6237312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научного мировоззрения,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знаний в практической жизни,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интереса к биологическим знаниям,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экологическими особенностями организмов, живущих в разных условиях,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повадками животных,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Бережное отношение к натуральным объектам окружающей среды.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основными идеями Зуева были: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Взаимосвязь науки и учебного предмета;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Научность содержания;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учебного предмета;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Монографическое описание изучаемых объектов;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натуральной и изобразительной наглядности в обучении;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интереса к изучаемому материалу;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Практическое значение естественнонаучных знаний;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Взаимосвязь методики обучения в средней и высшей школе.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Решая практические вопросы преподавания естественной истории, В. Ф. Зуев приступил к  решению важнейших проблем методики: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первой половине XIX в. по новому школьному уставу (1804) народные училища преобразуются в гимназии, которые давали право учащимся поступать в университет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Учительская семинария была реорганизована в Педагогический институт. 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биологической науке в это время царит систематика Карла Линнея. Поэтому его труд «Система природы» («</a:t>
            </a:r>
            <a:r>
              <a:rPr lang="ru-RU" dirty="0" err="1"/>
              <a:t>Systema</a:t>
            </a:r>
            <a:r>
              <a:rPr lang="ru-RU" dirty="0"/>
              <a:t> </a:t>
            </a:r>
            <a:r>
              <a:rPr lang="ru-RU" dirty="0" err="1"/>
              <a:t>Naturae</a:t>
            </a:r>
            <a:r>
              <a:rPr lang="ru-RU" dirty="0"/>
              <a:t>») оказывает существенное влияние на содержание школьного естественно-научного образования.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7091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Учительская семинария была реорганизована в педагогический институт, где преподавание методики продолжил ученик В. Ф. Зуева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Андрей Михайлович Теряев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(1767 – 1827).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1.bp.blogspot.com/-JwD5LJlgRmg/ThLUwTi_7DI/AAAAAAAAC7w/EUoWCWVv6Uc/s320/%25D1%2582%25D0%25B5%25D1%2580%25D1%258F%25D0%25B5%25D0%25B2%2B%25D0%25B0%25D0%25BD%25D0%25B4%25D1%2580%25D0%25B5%25D0%25B9%2B%25D0%25BC%25D0%25B8%25D1%2585%25D0%25B0%25D0%25B9%25D0%25BB%25D0%25BE%25D0%25B2%25D0%25B8%25D1%25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06393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В. Ф. Зуева был заменен в 1809 г. учебником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А.М.Теряева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«Начальные основания ботанической философии, изданные Главным Правлением Училищ для употребления в Гимназиях Российской Империи».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Учебник Теряева повторял некоторые тексты учебника Зуева, но с искажениями. Он представлял собой, по существу, перечень ботанических терминов, целиком заимствованных из книг К. Линнея.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Ивана Кастальского «Начальные основания ботаники для юношества», изданный в 1826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1828 года естествознание как учебный предмет не изучали в школах России целую четверть века, до 1852 г.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352928" cy="61926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Constantia" pitchFamily="18" charset="0"/>
              </a:rPr>
              <a:t>		С 1828 г. естествознание </a:t>
            </a:r>
            <a:r>
              <a:rPr lang="ru-RU" sz="2000" b="1" dirty="0" smtClean="0">
                <a:latin typeface="Constantia" pitchFamily="18" charset="0"/>
              </a:rPr>
              <a:t>не изучали </a:t>
            </a:r>
            <a:r>
              <a:rPr lang="ru-RU" sz="2000" dirty="0" smtClean="0">
                <a:latin typeface="Constantia" pitchFamily="18" charset="0"/>
              </a:rPr>
              <a:t>в школах России до 1852г. </a:t>
            </a:r>
            <a:br>
              <a:rPr lang="ru-RU" sz="2000" dirty="0" smtClean="0">
                <a:latin typeface="Constantia" pitchFamily="18" charset="0"/>
              </a:rPr>
            </a:br>
            <a:r>
              <a:rPr lang="ru-RU" sz="2000" dirty="0" smtClean="0">
                <a:latin typeface="Constantia" pitchFamily="18" charset="0"/>
              </a:rPr>
              <a:t>	Естествознание было </a:t>
            </a:r>
            <a:r>
              <a:rPr lang="ru-RU" sz="2000" b="1" dirty="0" smtClean="0">
                <a:latin typeface="Constantia" pitchFamily="18" charset="0"/>
              </a:rPr>
              <a:t>восстановлено</a:t>
            </a:r>
            <a:r>
              <a:rPr lang="ru-RU" sz="2000" dirty="0" smtClean="0">
                <a:latin typeface="Constantia" pitchFamily="18" charset="0"/>
              </a:rPr>
              <a:t> в учебном плане реальных училищ в </a:t>
            </a:r>
            <a:r>
              <a:rPr lang="ru-RU" sz="2400" b="1" dirty="0" smtClean="0">
                <a:latin typeface="Constantia" pitchFamily="18" charset="0"/>
              </a:rPr>
              <a:t>1839 г.</a:t>
            </a:r>
            <a:r>
              <a:rPr lang="ru-RU" sz="2000" dirty="0" smtClean="0">
                <a:latin typeface="Constantia" pitchFamily="18" charset="0"/>
              </a:rPr>
              <a:t>, в кадетских корпусах в </a:t>
            </a:r>
            <a:r>
              <a:rPr lang="ru-RU" sz="2400" b="1" dirty="0" smtClean="0">
                <a:latin typeface="Constantia" pitchFamily="18" charset="0"/>
              </a:rPr>
              <a:t>1848 г</a:t>
            </a:r>
            <a:r>
              <a:rPr lang="ru-RU" sz="2000" dirty="0" smtClean="0">
                <a:latin typeface="Constantia" pitchFamily="18" charset="0"/>
              </a:rPr>
              <a:t>. и в гимназиях в </a:t>
            </a:r>
            <a:r>
              <a:rPr lang="ru-RU" sz="2400" b="1" dirty="0" smtClean="0">
                <a:latin typeface="Constantia" pitchFamily="18" charset="0"/>
              </a:rPr>
              <a:t>1852</a:t>
            </a:r>
            <a:r>
              <a:rPr lang="ru-RU" sz="2000" dirty="0" smtClean="0">
                <a:latin typeface="Constantia" pitchFamily="18" charset="0"/>
              </a:rPr>
              <a:t> г. 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Constantia" pitchFamily="18" charset="0"/>
              </a:rPr>
              <a:t>		Процесс обучения естествознанию в соответствии с программой осуществлялся след. обр.: </a:t>
            </a:r>
            <a:endParaRPr lang="ru-RU" sz="2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Constantia" pitchFamily="18" charset="0"/>
              </a:rPr>
              <a:t>1-</a:t>
            </a:r>
            <a:r>
              <a:rPr lang="ru-RU" sz="2000" dirty="0" smtClean="0">
                <a:latin typeface="Constantia" pitchFamily="18" charset="0"/>
              </a:rPr>
              <a:t>класс </a:t>
            </a:r>
            <a:r>
              <a:rPr lang="ru-RU" sz="2000" dirty="0" smtClean="0">
                <a:latin typeface="Constantia" pitchFamily="18" charset="0"/>
              </a:rPr>
              <a:t>«Общие сведения о природе</a:t>
            </a:r>
            <a:r>
              <a:rPr lang="ru-RU" sz="2000" dirty="0" smtClean="0">
                <a:latin typeface="Constantia" pitchFamily="18" charset="0"/>
              </a:rPr>
              <a:t>»;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smtClean="0">
                <a:latin typeface="Constantia" pitchFamily="18" charset="0"/>
              </a:rPr>
              <a:t>2 и 3 классы - «Зоология</a:t>
            </a:r>
            <a:r>
              <a:rPr lang="ru-RU" sz="2000" dirty="0" smtClean="0">
                <a:latin typeface="Constantia" pitchFamily="18" charset="0"/>
              </a:rPr>
              <a:t>»;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smtClean="0">
                <a:latin typeface="Constantia" pitchFamily="18" charset="0"/>
              </a:rPr>
              <a:t>4 и 5 классы - «Ботаника»; 6 класс - «Минералогия»; </a:t>
            </a:r>
            <a:endParaRPr lang="ru-RU" sz="2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Constantia" pitchFamily="18" charset="0"/>
              </a:rPr>
              <a:t>7 </a:t>
            </a:r>
            <a:r>
              <a:rPr lang="ru-RU" sz="2000" dirty="0" smtClean="0">
                <a:latin typeface="Constantia" pitchFamily="18" charset="0"/>
              </a:rPr>
              <a:t>класс - «Анатомия и физиология человека».</a:t>
            </a:r>
          </a:p>
          <a:p>
            <a:pPr>
              <a:lnSpc>
                <a:spcPct val="120000"/>
              </a:lnSpc>
              <a:buNone/>
            </a:pPr>
            <a:r>
              <a:rPr lang="ru-RU" sz="2000" i="1" dirty="0" smtClean="0"/>
              <a:t>		</a:t>
            </a:r>
            <a:r>
              <a:rPr lang="ru-RU" sz="2000" dirty="0" smtClean="0">
                <a:latin typeface="Constantia" pitchFamily="18" charset="0"/>
              </a:rPr>
              <a:t>Учебник зоологии был написан Ю.И. </a:t>
            </a:r>
            <a:r>
              <a:rPr lang="ru-RU" sz="2000" dirty="0" err="1" smtClean="0">
                <a:latin typeface="Constantia" pitchFamily="18" charset="0"/>
              </a:rPr>
              <a:t>Симашко</a:t>
            </a:r>
            <a:r>
              <a:rPr lang="ru-RU" sz="2000" dirty="0" smtClean="0">
                <a:latin typeface="Constantia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Constantia" pitchFamily="18" charset="0"/>
              </a:rPr>
              <a:t>		Учебник «Краткая ботаника. Курс гимназический»  – И.И. </a:t>
            </a:r>
            <a:r>
              <a:rPr lang="ru-RU" sz="2000" dirty="0" err="1" smtClean="0">
                <a:latin typeface="Constantia" pitchFamily="18" charset="0"/>
              </a:rPr>
              <a:t>Шиховской</a:t>
            </a:r>
            <a:r>
              <a:rPr lang="ru-RU" sz="2000" dirty="0" smtClean="0">
                <a:latin typeface="Constantia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latin typeface="Constantia" pitchFamily="18" charset="0"/>
              </a:rPr>
              <a:t>		</a:t>
            </a:r>
            <a:r>
              <a:rPr lang="ru-RU" sz="2000" dirty="0" smtClean="0">
                <a:latin typeface="Constantia" pitchFamily="18" charset="0"/>
              </a:rPr>
              <a:t>Наглядности преподавания уделял внимание К. К. </a:t>
            </a:r>
            <a:r>
              <a:rPr lang="ru-RU" sz="2000" dirty="0" err="1" smtClean="0">
                <a:latin typeface="Constantia" pitchFamily="18" charset="0"/>
              </a:rPr>
              <a:t>Сент-Илер</a:t>
            </a:r>
            <a:r>
              <a:rPr lang="ru-RU" sz="2000" dirty="0" smtClean="0">
                <a:latin typeface="Constantia" pitchFamily="18" charset="0"/>
              </a:rPr>
              <a:t>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>
                <a:solidFill>
                  <a:schemeClr val="tx1"/>
                </a:solidFill>
                <a:latin typeface="Constantia" pitchFamily="18" charset="0"/>
              </a:rPr>
              <a:pPr/>
              <a:t>26</a:t>
            </a:fld>
            <a:endParaRPr lang="ru-RU" sz="2000" b="1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Ярошенко Н. А. «Портрет ученого А. Я. Герда». 2-я пол.XIX века."/>
          <p:cNvPicPr>
            <a:picLocks noChangeAspect="1" noChangeArrowheads="1"/>
          </p:cNvPicPr>
          <p:nvPr/>
        </p:nvPicPr>
        <p:blipFill>
          <a:blip r:embed="rId2" cstate="print"/>
          <a:srcRect t="8352" b="5821"/>
          <a:stretch>
            <a:fillRect/>
          </a:stretch>
        </p:blipFill>
        <p:spPr bwMode="auto">
          <a:xfrm>
            <a:off x="2339752" y="1052736"/>
            <a:ext cx="4464496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212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Российский педагог, основоположник методики преподавания естествознания как научной дисциплины и метода практических и лабораторных работ.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1129658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Александр Яковлевич Герд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5.04.1841- 13.12.1888 гг. (47 лет)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72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924944"/>
            <a:ext cx="4248472" cy="1143000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latin typeface="Constantia" pitchFamily="18" charset="0"/>
              </a:rPr>
              <a:t>Герд Александр Яковлевич</a:t>
            </a:r>
            <a:r>
              <a:rPr lang="ru-RU" sz="2200" dirty="0" smtClean="0">
                <a:latin typeface="Constantia" pitchFamily="18" charset="0"/>
              </a:rPr>
              <a:t>(1841— 1888 гг.) — педагог, сын англичанина, приехавшего в Россию в качестве учителя. Окончил курс в Петербургском университете по физико-математическому факультету, занимался в воскресных школах. С  1865 по 1871 г. состоял воспитателем и преподавателем естественной истории в 1-й военной гимназии, а одно время давал еще уроки в Пажеском корпусе. </a:t>
            </a:r>
            <a:br>
              <a:rPr lang="ru-RU" sz="2200" dirty="0" smtClean="0">
                <a:latin typeface="Constantia" pitchFamily="18" charset="0"/>
              </a:rPr>
            </a:br>
            <a:endParaRPr lang="ru-RU" sz="2200" dirty="0">
              <a:latin typeface="Constantia" pitchFamily="18" charset="0"/>
            </a:endParaRPr>
          </a:p>
        </p:txBody>
      </p:sp>
      <p:pic>
        <p:nvPicPr>
          <p:cNvPr id="1026" name="Picture 2" descr="http://cultobzor.ru/wp-content/uploads/2013/01/yaroshenko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93" y="620688"/>
            <a:ext cx="3960440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939" y="6093296"/>
            <a:ext cx="3877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Рис. 1. «Портрет ученого А. Я. Герда».  Ярошенко </a:t>
            </a:r>
            <a:r>
              <a:rPr lang="ru-RU" dirty="0">
                <a:latin typeface="Constantia" pitchFamily="18" charset="0"/>
              </a:rPr>
              <a:t>Н. А. </a:t>
            </a:r>
          </a:p>
        </p:txBody>
      </p:sp>
    </p:spTree>
    <p:extLst>
      <p:ext uri="{BB962C8B-B14F-4D97-AF65-F5344CB8AC3E}">
        <p14:creationId xmlns:p14="http://schemas.microsoft.com/office/powerpoint/2010/main" val="21377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71.userapi.com/c857432/v857432649/8a94d/7UnDdK8QZgU.jpg"/>
          <p:cNvPicPr>
            <a:picLocks noChangeAspect="1" noChangeArrowheads="1"/>
          </p:cNvPicPr>
          <p:nvPr/>
        </p:nvPicPr>
        <p:blipFill>
          <a:blip r:embed="rId2" cstate="print">
            <a:lum bright="2000" contrast="4000"/>
          </a:blip>
          <a:srcRect r="1114"/>
          <a:stretch>
            <a:fillRect/>
          </a:stretch>
        </p:blipFill>
        <p:spPr bwMode="auto">
          <a:xfrm>
            <a:off x="2439948" y="1"/>
            <a:ext cx="3823276" cy="4149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437112"/>
            <a:ext cx="896448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А.Я.Герд впервые предложил активные методы обучения естествознанию, усиливающие роль самостоятельной работы учащихся: </a:t>
            </a:r>
          </a:p>
          <a:p>
            <a:endParaRPr lang="ru-RU" dirty="0" smtClean="0"/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«… нет лучшего средства возбудить интерес и развить в детях наблюдательность и самостоятельность, как поставить их в положение маленьких самостоятельных естествоиспытателей»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1. социально-экономической и политической историей нашей страны;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развитием общественно-политической мысли;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3.развитием биологической и педагогической наук;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развитием средней и высшей школы.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Возникновение и развитие МОБ, связанно с: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868144" cy="4873752"/>
          </a:xfrm>
        </p:spPr>
        <p:txBody>
          <a:bodyPr>
            <a:normAutofit fontScale="92500" lnSpcReduction="20000"/>
          </a:bodyPr>
          <a:lstStyle/>
          <a:p>
            <a:pPr indent="27432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Создал ряд учебников. Разработал методику преподавания курса неживой природы для младших классов. А. Я. Герд — самый яркий представитель династии видных российских ученых с фамилией Герд.</a:t>
            </a:r>
          </a:p>
          <a:p>
            <a:pPr indent="274320"/>
            <a:r>
              <a:rPr lang="ru-RU" dirty="0" smtClean="0"/>
              <a:t>Руководства Герда пользовались большой популярностью. Поэтому «Определитель минералов» выдержал три издания, «Учебник минералогии для городских училищ» — шесть, «Руководство минералогии для реальных училищ» и «Краткий курс естествознания» — по пять.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dn1.ozone.ru/multimedia/101148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20688"/>
            <a:ext cx="3491880" cy="5686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970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5436096" cy="6597352"/>
          </a:xfrm>
        </p:spPr>
        <p:txBody>
          <a:bodyPr>
            <a:normAutofit fontScale="77500" lnSpcReduction="20000"/>
          </a:bodyPr>
          <a:lstStyle/>
          <a:p>
            <a:pPr indent="274320"/>
            <a:r>
              <a:rPr lang="ru-RU" b="1" dirty="0" smtClean="0"/>
              <a:t>Вклад А.Я. Герда В методическом пособии «Предметные уроки» для учителей начальной школы            </a:t>
            </a:r>
            <a:r>
              <a:rPr lang="ru-RU" dirty="0" smtClean="0"/>
              <a:t>А. Я. Герд объяснял учителям, как следует работать по изучению природы в начальных классах, и обосновывал, почему необходимо сначала изучать природу неживую, а потом живую.</a:t>
            </a:r>
          </a:p>
          <a:p>
            <a:pPr indent="274320"/>
            <a:r>
              <a:rPr lang="ru-RU" dirty="0" smtClean="0"/>
              <a:t> Он писал, что целью предметных уроков, помимо развития учеников, является сообщение им правильного и цельного представления об окружающем мире, о Земле и о тех живых существах, которые обитают на Земле. </a:t>
            </a:r>
          </a:p>
          <a:p>
            <a:pPr indent="274320"/>
            <a:r>
              <a:rPr lang="ru-RU" dirty="0" smtClean="0"/>
              <a:t>В «Предметных уроках» А. Я. Герд дает образцы этих уроков с показом того, какими пособиями следует пользоваться, какие опыты и каким образом проделывать учащимся, к каким выводам они должны прийти.</a:t>
            </a:r>
            <a:endParaRPr lang="ru-RU" dirty="0"/>
          </a:p>
        </p:txBody>
      </p:sp>
      <p:pic>
        <p:nvPicPr>
          <p:cNvPr id="5" name="Picture 2" descr="http://irisha.gorod.tomsk.ru/posts-files/77/981/i/2.jpg"/>
          <p:cNvPicPr>
            <a:picLocks noChangeAspect="1" noChangeArrowheads="1"/>
          </p:cNvPicPr>
          <p:nvPr/>
        </p:nvPicPr>
        <p:blipFill>
          <a:blip r:embed="rId2" cstate="print"/>
          <a:srcRect l="19370" b="4770"/>
          <a:stretch>
            <a:fillRect/>
          </a:stretch>
        </p:blipFill>
        <p:spPr bwMode="auto">
          <a:xfrm>
            <a:off x="5465110" y="404664"/>
            <a:ext cx="367889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570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5364088" cy="4873752"/>
          </a:xfrm>
        </p:spPr>
        <p:txBody>
          <a:bodyPr>
            <a:normAutofit fontScale="92500" lnSpcReduction="20000"/>
          </a:bodyPr>
          <a:lstStyle/>
          <a:p>
            <a:pPr indent="360000"/>
            <a:r>
              <a:rPr lang="ru-RU" dirty="0" smtClean="0"/>
              <a:t>A. Я. Герд часто выступал перед учителями с лекциями, в которых показывал необходимость систематического изучения естествознания и подчеркивал связь в природе отдельных ее элементов между собой. Он развивал мысль о необходимости непосредственного общения детей с природой и в связи с этим обязательность проведения экскурсии в природу. Вклад А.Я. Герда</a:t>
            </a:r>
            <a:endParaRPr lang="ru-RU" dirty="0"/>
          </a:p>
        </p:txBody>
      </p:sp>
      <p:pic>
        <p:nvPicPr>
          <p:cNvPr id="5" name="Picture 2" descr="http://st.violity.com/auction/view/auctions/45/86/63/45866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832" y="548680"/>
            <a:ext cx="3798168" cy="506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685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85000" lnSpcReduction="1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выбирать и обосновывать исследовательскую тему.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выдвигать гипотезы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ставить цели и добиваться их.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подбирать соответствующую литературу к исследованию.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осуществлять поиск способов достижения цели.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прогнозировать средства и методы исследования.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планировать свою деятельность.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структурировать материал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проводить исследование.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формулировать выводы и рекомендации по окончании исследовательской работы.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 публично выступать.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опросник  для учащихся «Умеете ли Вы…» по Муравьеву Е.М.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Инструкция</a:t>
            </a:r>
            <a:r>
              <a:rPr lang="ru-RU" dirty="0" smtClean="0"/>
              <a:t>. Вам предлагается принять участие в исследовании, направленном на повышение эффективности обучения. Прочитайте каждое высказывание и выразите свое отношение к изучаемому предмету, проставив напротив номера высказывания свой ответ, используя для этого следующие обозначения:</a:t>
            </a:r>
          </a:p>
          <a:p>
            <a:r>
              <a:rPr lang="ru-RU" dirty="0" smtClean="0"/>
              <a:t>Верно – (++);</a:t>
            </a:r>
          </a:p>
          <a:p>
            <a:r>
              <a:rPr lang="ru-RU" dirty="0" smtClean="0"/>
              <a:t>Пожалуй, верно – (+);</a:t>
            </a:r>
          </a:p>
          <a:p>
            <a:r>
              <a:rPr lang="ru-RU" dirty="0" smtClean="0"/>
              <a:t>Пожалуй, неверно – (-);</a:t>
            </a:r>
          </a:p>
          <a:p>
            <a:r>
              <a:rPr lang="ru-RU" dirty="0" smtClean="0"/>
              <a:t>Неверно – (--);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Тест - опросник по выявлению мотивации при изучении предмета по методике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Дубовицкой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Т.Д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048672"/>
          </a:xfrm>
        </p:spPr>
        <p:txBody>
          <a:bodyPr>
            <a:normAutofit fontScale="77500" lnSpcReduction="2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Изучение данного предмета дает мне возможность узнать много важного для себя, проявит свои способности;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Изучаемый предмет мне интересен, и я хочу знать по данному предмету как можно больше;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В изучении данного предмета мне достаточно тех знаний, которые я получаю на занятии;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Учебные задания по данному предмету мне интересны, я их выполняю, потому что этого требует учитель 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Трудности, возникающие при изучении данного предмета, делают его для меня еще более увлекательным;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При изучении данного предмета, кроме учебников и рекомендуемой литературы самостоятельно читаю дополнительную литературу;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Считаю, что трудные теоретические вопросы по данному предмету можно было бы не изучать;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Если что-то не получается по данному предмету, стараюсь разобраться и дойти до сути;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На занятиях по данному предмету у меня бывает такое состояние, когда «совсем не хочется учиться»;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Активно работаю и выполняю задания только под контролем преподавателя;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507288" cy="6525344"/>
          </a:xfrm>
        </p:spPr>
        <p:txBody>
          <a:bodyPr>
            <a:normAutofit fontScale="77500" lnSpcReduction="20000"/>
          </a:bodyPr>
          <a:lstStyle/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Материал, изучаемый по данному предмету, с интересом обсуждаю в свободное время (на перемене, дома) со своими </a:t>
            </a:r>
            <a:r>
              <a:rPr lang="ru-RU" dirty="0" err="1" smtClean="0"/>
              <a:t>одногруппниками</a:t>
            </a:r>
            <a:r>
              <a:rPr lang="ru-RU" dirty="0" smtClean="0"/>
              <a:t>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Стараюсь самостоятельно выполнять задания по данному предмету, не люблю, когда мне подсказывают и помогают;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По возможности стараюсь списать у товарищей или кого-то прошу выполнить задание за меня;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Считаю, что все задания по данному предмету являются ценными и по возможности нужно знать по данному предмету как можно больше;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Оценка по этому предмету для меня важнее, чем знания;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Если я плохо подготовлен к уроку, то особо не расстраиваюсь и не переживаю;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Мои интересы и увлечения в свободное время с данным предметом.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Данный предмет дается мне с трудом, и мне приходится заставлять себя выполнять учебные задания;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Если по болезни (или другим причинам) я пропускаю уроки по данному предмету, то меня это огорчает;</a:t>
            </a:r>
          </a:p>
          <a:p>
            <a:pPr marL="624078" lvl="0" indent="-514350">
              <a:buFont typeface="+mj-lt"/>
              <a:buAutoNum type="arabicPeriod" startAt="11"/>
            </a:pPr>
            <a:r>
              <a:rPr lang="ru-RU" dirty="0" smtClean="0"/>
              <a:t>Если бы было можно, то я исключил бы данный предмет из расписания (учебного плана).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век: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рассказов о реальных и фантастических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животных – «Физиолог», создан во 2-3 веках до н. э..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сочинение епископа Василия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Шестоднев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 нем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изложен библейский рассказ о сотворении мира.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 сочинений религиозного характера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произ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ведений античных писателей, таких как Аристотель, Плиний,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Оппиан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др., - «Толковая Палея» (о свете, луне, звездах, животных, растениях и т. д.).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16 век: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переведенная с латинского на русский язык книга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Луцидариус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(диалог между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учитилем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учеником, который содержит материал натуралистического характера).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век: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при Андреевском монастыре (1682 г.). В содержании предмета «физика», обсуждалось строение земли, неба, различные метеорологические явления и др.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 нем с большим искажением излагались идеи Аристотеля и Гиппократа.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Трактат «Бестиарий», который содержит только зоологические сведения.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9368"/>
            <a:ext cx="8229600" cy="56886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 до 18 века естествознания, как отдельного предмета, не было, и освещение этого предмета было только с религиозной точки зрения. Этого было не достаточно, как для использования природных богатств, так и для развития экономики, поэтому страна нуждалась в грамотных людях и правительство Екатерины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вынуждено открыть народные училища и учительскую семинарию.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Естествознание как учебный предмет впервые вводится в школу России только в конце XVIII в. — в период реформирования народного образования в 1782—1786 гг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Тогда же в 1783 г. была открыта первая учительская семинария для подготовки учителей.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1782 г. для организации русской общеобразовательной школы из Австрии был приглашен директор народных училищ, серб Федор Иванович Янкович де </a:t>
            </a:r>
            <a:r>
              <a:rPr lang="ru-RU" dirty="0" err="1"/>
              <a:t>Мириево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был известен как опытный создатель </a:t>
            </a:r>
            <a:r>
              <a:rPr lang="ru-RU" dirty="0" smtClean="0"/>
              <a:t>школ</a:t>
            </a:r>
          </a:p>
          <a:p>
            <a:r>
              <a:rPr lang="ru-RU" dirty="0" smtClean="0"/>
              <a:t>По </a:t>
            </a:r>
            <a:r>
              <a:rPr lang="ru-RU" dirty="0"/>
              <a:t>плану школьной реформы, составленному Янковичем, в городах создавались народные училища двух типов: </a:t>
            </a:r>
            <a:endParaRPr lang="ru-RU" dirty="0" smtClean="0"/>
          </a:p>
          <a:p>
            <a:r>
              <a:rPr lang="ru-RU" dirty="0" smtClean="0"/>
              <a:t>главные </a:t>
            </a:r>
            <a:r>
              <a:rPr lang="ru-RU" dirty="0"/>
              <a:t>— 5-летние и малые — 2-летние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Предмет «Естествознание» вводился на двух последних годах учебы в 5-летних </a:t>
            </a:r>
            <a:r>
              <a:rPr lang="ru-RU" dirty="0" smtClean="0"/>
              <a:t>училищах</a:t>
            </a:r>
          </a:p>
          <a:p>
            <a:r>
              <a:rPr lang="ru-RU" dirty="0" smtClean="0"/>
              <a:t>К </a:t>
            </a:r>
            <a:r>
              <a:rPr lang="ru-RU" dirty="0"/>
              <a:t>работе над учебником по естествознанию был приглашен Василий Федорович Зуе</a:t>
            </a:r>
          </a:p>
        </p:txBody>
      </p:sp>
    </p:spTree>
    <p:extLst>
      <p:ext uri="{BB962C8B-B14F-4D97-AF65-F5344CB8AC3E}">
        <p14:creationId xmlns:p14="http://schemas.microsoft.com/office/powerpoint/2010/main" val="104940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8640"/>
          <a:ext cx="82296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016224"/>
                <a:gridCol w="1368152"/>
                <a:gridCol w="1656184"/>
                <a:gridCol w="1460848"/>
              </a:tblGrid>
              <a:tr h="83055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9815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0925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87624" y="27089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Училища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27584" y="3356992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75656" y="335699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3326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Зачем?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3326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Чему?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3326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Как?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18864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помощью чего?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6296" y="62068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каких формах?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119675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Цель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11247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4" action="ppaction://hlinksldjump"/>
              </a:rPr>
              <a:t>Содержание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283968" y="112474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Методы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80112" y="112474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Средства и материалы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20608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Государство</a:t>
            </a:r>
          </a:p>
          <a:p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35730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Малые</a:t>
            </a:r>
          </a:p>
          <a:p>
            <a:r>
              <a:rPr lang="ru-RU" dirty="0" smtClean="0"/>
              <a:t>(2 года)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436510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Главные</a:t>
            </a:r>
          </a:p>
          <a:p>
            <a:pPr algn="ctr"/>
            <a:r>
              <a:rPr lang="ru-RU" dirty="0" smtClean="0"/>
              <a:t>(5 лет)</a:t>
            </a:r>
          </a:p>
          <a:p>
            <a:pPr algn="ctr"/>
            <a:r>
              <a:rPr lang="ru-RU" dirty="0" smtClean="0"/>
              <a:t>На 4 и 5 году - естествознание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123728" y="1988840"/>
            <a:ext cx="2088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1-ый учебник: «Начертание естественной истории, изданное для народных училищ Российской империи по высочайшему повелению Царствующей Императрицы Екатерины </a:t>
            </a:r>
            <a:r>
              <a:rPr lang="ru-RU" dirty="0" err="1" smtClean="0"/>
              <a:t>Вторыя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572000" y="371703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596336" y="3645024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08104" y="3068960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Зоологический атлас «Фигуры по естественной истории»</a:t>
            </a:r>
            <a:endParaRPr lang="ru-RU" dirty="0"/>
          </a:p>
        </p:txBody>
      </p:sp>
      <p:sp>
        <p:nvSpPr>
          <p:cNvPr id="25" name="Стрелка вправо 24">
            <a:hlinkClick r:id="rId5" action="ppaction://hlinksldjump"/>
          </p:cNvPr>
          <p:cNvSpPr/>
          <p:nvPr/>
        </p:nvSpPr>
        <p:spPr>
          <a:xfrm>
            <a:off x="7812360" y="623731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1"/>
      <p:bldP spid="24" grpId="0"/>
      <p:bldP spid="26" grpId="0"/>
      <p:bldP spid="29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3304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Естествознание как учебный предмет в школу России был введен только в конце 18 века, в период реформирования народного образования  в 1782-1786 гг.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1782 году приглашен директор народных училищ из Австрии – серб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Федор Иванович Янкович 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Мириево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организации русской общеобразовательной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1783 году была открыты первая учительская семинария.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378</TotalTime>
  <Words>2025</Words>
  <Application>Microsoft Office PowerPoint</Application>
  <PresentationFormat>Экран (4:3)</PresentationFormat>
  <Paragraphs>167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Calibri</vt:lpstr>
      <vt:lpstr>Constantia</vt:lpstr>
      <vt:lpstr>Lucida Sans Unicode</vt:lpstr>
      <vt:lpstr>Times New Roman</vt:lpstr>
      <vt:lpstr>Verdana</vt:lpstr>
      <vt:lpstr>Wingdings 2</vt:lpstr>
      <vt:lpstr>Wingdings 3</vt:lpstr>
      <vt:lpstr>Открытая</vt:lpstr>
      <vt:lpstr>Зарождение МОБ. Василий Федорович Зуев и его роль в развитие МОБ. Создание первого школьного учебника по биологии.</vt:lpstr>
      <vt:lpstr>План:</vt:lpstr>
      <vt:lpstr>Возникновение и развитие МОБ, связанно 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Василий Фёдорович Зуев</vt:lpstr>
      <vt:lpstr>Василий Федорович Зуев (1754 - 1794)</vt:lpstr>
      <vt:lpstr>Презентация PowerPoint</vt:lpstr>
      <vt:lpstr>Начертание естественной истории для главных училищ ея высочайшего Высочества Императрицы Екатерины Великия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идеями Зуева были: </vt:lpstr>
      <vt:lpstr>Решая практические вопросы преподавания естественной истории, В. Ф. Зуев приступил к  решению важнейших проблем методики: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 Яковлевич Герд 5.04.1841- 13.12.1888 гг. (47 лет)</vt:lpstr>
      <vt:lpstr>Герд Александр Яковлевич(1841— 1888 гг.) — педагог, сын англичанина, приехавшего в Россию в качестве учителя. Окончил курс в Петербургском университете по физико-математическому факультету, занимался в воскресных школах. С  1865 по 1871 г. состоял воспитателем и преподавателем естественной истории в 1-й военной гимназии, а одно время давал еще уроки в Пажеском корпусе.  </vt:lpstr>
      <vt:lpstr>Презентация PowerPoint</vt:lpstr>
      <vt:lpstr>Презентация PowerPoint</vt:lpstr>
      <vt:lpstr>Презентация PowerPoint</vt:lpstr>
      <vt:lpstr>Презентация PowerPoint</vt:lpstr>
      <vt:lpstr> опросник  для учащихся «Умеете ли Вы…» по Муравьеву Е.М.</vt:lpstr>
      <vt:lpstr>Тест - опросник по выявлению мотивации при изучении предмета по методике Дубовицкой Т.Д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Зарождение МОБ. Василий Федорович Зуев и его роль в развитие МОБ. Создание первого школьного учебника по биологии.</dc:title>
  <dc:creator>Студент Университета</dc:creator>
  <cp:lastModifiedBy>Надежда</cp:lastModifiedBy>
  <cp:revision>46</cp:revision>
  <dcterms:created xsi:type="dcterms:W3CDTF">2014-09-12T04:29:54Z</dcterms:created>
  <dcterms:modified xsi:type="dcterms:W3CDTF">2022-09-08T02:55:59Z</dcterms:modified>
</cp:coreProperties>
</file>